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256" r:id="rId2"/>
    <p:sldId id="257" r:id="rId3"/>
    <p:sldId id="279" r:id="rId4"/>
    <p:sldId id="259" r:id="rId5"/>
    <p:sldId id="280" r:id="rId6"/>
    <p:sldId id="278" r:id="rId7"/>
    <p:sldId id="282" r:id="rId8"/>
    <p:sldId id="275" r:id="rId9"/>
    <p:sldId id="260" r:id="rId10"/>
    <p:sldId id="264" r:id="rId11"/>
    <p:sldId id="266" r:id="rId12"/>
    <p:sldId id="258" r:id="rId13"/>
    <p:sldId id="277" r:id="rId14"/>
    <p:sldId id="281" r:id="rId15"/>
    <p:sldId id="283" r:id="rId16"/>
    <p:sldId id="265" r:id="rId17"/>
    <p:sldId id="263" r:id="rId18"/>
    <p:sldId id="261" r:id="rId19"/>
    <p:sldId id="262" r:id="rId20"/>
    <p:sldId id="267" r:id="rId21"/>
    <p:sldId id="271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Meraw" initials="LM" lastIdx="1" clrIdx="0">
    <p:extLst>
      <p:ext uri="{19B8F6BF-5375-455C-9EA6-DF929625EA0E}">
        <p15:presenceInfo xmlns:p15="http://schemas.microsoft.com/office/powerpoint/2012/main" userId="Linda Mera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334"/>
    <a:srgbClr val="268226"/>
    <a:srgbClr val="660066"/>
    <a:srgbClr val="FB280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6T10:25:26.585" idx="1">
    <p:pos x="7152" y="3086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68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3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2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8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5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3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3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474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8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CA06-4643-4DF9-ACF4-4EBE4071D15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3CEF9-6DE1-4D97-ADE9-7B4CF612E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9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3886"/>
            <a:ext cx="9144000" cy="1880950"/>
          </a:xfrm>
          <a:solidFill>
            <a:srgbClr val="92D050"/>
          </a:solidFill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fontAlgn="ctr"/>
            <a:r>
              <a:rPr lang="en-US" b="1" dirty="0">
                <a:latin typeface="+mn-lt"/>
              </a:rPr>
              <a:t>CAPSTONE: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Application To Graduate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10551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/>
              <a:t>Tell us why you are ready to graduate from high school!</a:t>
            </a:r>
            <a:endParaRPr lang="en-US" dirty="0"/>
          </a:p>
        </p:txBody>
      </p:sp>
      <p:pic>
        <p:nvPicPr>
          <p:cNvPr id="4" name="Picture 3" descr="File:Mortarboard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65" y="3901152"/>
            <a:ext cx="4776923" cy="26273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5093" y="245660"/>
            <a:ext cx="11027391" cy="63325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8716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030" y="187705"/>
            <a:ext cx="10515600" cy="1460500"/>
          </a:xfrm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Big Idea #2: </a:t>
            </a:r>
            <a:r>
              <a:rPr lang="en-US" b="1" u="sng" dirty="0">
                <a:latin typeface="+mn-lt"/>
              </a:rPr>
              <a:t>Skills Showcase</a:t>
            </a:r>
            <a:br>
              <a:rPr lang="en-US" b="1" u="sng" dirty="0">
                <a:latin typeface="+mn-lt"/>
              </a:rPr>
            </a:br>
            <a:r>
              <a:rPr lang="en-US" b="1" i="1" dirty="0">
                <a:latin typeface="+mn-lt"/>
              </a:rPr>
              <a:t>                                                  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…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what can you </a:t>
            </a:r>
            <a:r>
              <a:rPr lang="en-US" sz="3600" b="1" u="sng" dirty="0">
                <a:solidFill>
                  <a:srgbClr val="FF0000"/>
                </a:solidFill>
                <a:latin typeface="+mn-lt"/>
              </a:rPr>
              <a:t>do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61030" y="1774209"/>
            <a:ext cx="10515600" cy="5083792"/>
          </a:xfrm>
          <a:solidFill>
            <a:schemeClr val="bg1"/>
          </a:solidFill>
          <a:ln w="76200"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Demonstrate the skills that you have acquired, and how these relate to your future educational and career pathways.</a:t>
            </a:r>
          </a:p>
          <a:p>
            <a:pPr marL="0" indent="0">
              <a:buNone/>
            </a:pPr>
            <a:r>
              <a:rPr lang="en-US" sz="3600" dirty="0"/>
              <a:t>  </a:t>
            </a:r>
            <a:r>
              <a:rPr lang="en-US" sz="3600" b="1" dirty="0"/>
              <a:t>#1.  </a:t>
            </a:r>
            <a:r>
              <a:rPr lang="en-US" sz="3600" dirty="0"/>
              <a:t>think about </a:t>
            </a:r>
            <a:r>
              <a:rPr lang="en-US" sz="3600" dirty="0">
                <a:solidFill>
                  <a:srgbClr val="FF0000"/>
                </a:solidFill>
              </a:rPr>
              <a:t>specific skills </a:t>
            </a:r>
            <a:r>
              <a:rPr lang="en-US" sz="3600" dirty="0"/>
              <a:t>you have developed like:</a:t>
            </a:r>
          </a:p>
          <a:p>
            <a:pPr marL="968375" indent="-968375">
              <a:buNone/>
            </a:pPr>
            <a:r>
              <a:rPr lang="en-US" sz="3600" dirty="0">
                <a:solidFill>
                  <a:srgbClr val="002060"/>
                </a:solidFill>
              </a:rPr>
              <a:t>      … math skills, computer skills, sport specific, art, writing, machines, etc.</a:t>
            </a:r>
          </a:p>
          <a:p>
            <a:pPr marL="860425" indent="-860425">
              <a:buNone/>
            </a:pPr>
            <a:r>
              <a:rPr lang="en-US" sz="3600" b="1" dirty="0"/>
              <a:t>  #2.  </a:t>
            </a:r>
            <a:r>
              <a:rPr lang="en-US" sz="3600" dirty="0"/>
              <a:t>think about </a:t>
            </a:r>
            <a:r>
              <a:rPr lang="en-US" sz="3600" dirty="0">
                <a:solidFill>
                  <a:srgbClr val="FF0000"/>
                </a:solidFill>
              </a:rPr>
              <a:t>generic/transferrable skills </a:t>
            </a:r>
            <a:r>
              <a:rPr lang="en-US" sz="3600" dirty="0"/>
              <a:t>you’ve developed along the way </a:t>
            </a:r>
          </a:p>
          <a:p>
            <a:pPr marL="914400" indent="-914400">
              <a:buNone/>
            </a:pPr>
            <a:r>
              <a:rPr lang="en-US" sz="3600" dirty="0">
                <a:solidFill>
                  <a:srgbClr val="002060"/>
                </a:solidFill>
              </a:rPr>
              <a:t>      … communications skills, working with people, reliability,   people skills, working with children, customer service skills, co-operation/teamwork, etc.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Big Idea #3: </a:t>
            </a:r>
            <a:r>
              <a:rPr lang="en-US" b="1" u="sng" dirty="0">
                <a:latin typeface="+mn-lt"/>
              </a:rPr>
              <a:t>Career Exploration and Pathway</a:t>
            </a:r>
            <a:br>
              <a:rPr lang="en-US" b="1" u="sng" dirty="0">
                <a:latin typeface="+mn-lt"/>
              </a:rPr>
            </a:br>
            <a:r>
              <a:rPr lang="en-US" b="1" i="1" dirty="0">
                <a:latin typeface="+mn-lt"/>
              </a:rPr>
              <a:t>                                                  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835"/>
          </a:xfrm>
          <a:solidFill>
            <a:schemeClr val="bg1"/>
          </a:solidFill>
          <a:ln w="76200">
            <a:solidFill>
              <a:srgbClr val="92D05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Complete Plan A and Plan B</a:t>
            </a:r>
          </a:p>
          <a:p>
            <a:r>
              <a:rPr lang="en-US" b="1" dirty="0"/>
              <a:t>Research possible career pathways</a:t>
            </a:r>
            <a:r>
              <a:rPr lang="en-US" dirty="0"/>
              <a:t>… what starting points make sense right now? *complete your PSI form with the Ministry of Ed.</a:t>
            </a:r>
          </a:p>
          <a:p>
            <a:r>
              <a:rPr lang="en-US" dirty="0"/>
              <a:t>Exploration pathways that connect to your learning plan, interests, and skill set.</a:t>
            </a:r>
          </a:p>
          <a:p>
            <a:pPr marL="0" indent="0">
              <a:buNone/>
            </a:pPr>
            <a:r>
              <a:rPr lang="en-US" b="1" dirty="0"/>
              <a:t>2. Complete Plan A Budget </a:t>
            </a:r>
          </a:p>
          <a:p>
            <a:r>
              <a:rPr lang="en-US" dirty="0"/>
              <a:t>If you are planning to travel for Plan B, do a Plan B budget (on website)</a:t>
            </a:r>
          </a:p>
          <a:p>
            <a:pPr marL="0" indent="0">
              <a:buNone/>
            </a:pPr>
            <a:r>
              <a:rPr lang="en-US" b="1" dirty="0"/>
              <a:t>3. Document your 30 hours of volunteer/100 hours of work experience</a:t>
            </a:r>
          </a:p>
          <a:p>
            <a:r>
              <a:rPr lang="en-US" dirty="0"/>
              <a:t>Copy/picture of the orange WEX12 forms or blue Volunteer forms</a:t>
            </a:r>
          </a:p>
          <a:p>
            <a:r>
              <a:rPr lang="en-US" dirty="0"/>
              <a:t>Copy/picture of the answers to the 7 questions.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b="1" dirty="0"/>
              <a:t>Is your starting plan realistic… can you support with possible </a:t>
            </a:r>
            <a:r>
              <a:rPr lang="en-US" b="1" u="sng" dirty="0"/>
              <a:t>supports</a:t>
            </a:r>
            <a:r>
              <a:rPr lang="en-US" b="1" dirty="0"/>
              <a:t>, </a:t>
            </a:r>
            <a:r>
              <a:rPr lang="en-US" b="1" u="sng" dirty="0"/>
              <a:t>living plan </a:t>
            </a:r>
            <a:r>
              <a:rPr lang="en-US" b="1" dirty="0"/>
              <a:t>and </a:t>
            </a:r>
            <a:r>
              <a:rPr lang="en-US" b="1" u="sng" dirty="0"/>
              <a:t>budget</a:t>
            </a:r>
            <a:r>
              <a:rPr lang="en-US" b="1" dirty="0"/>
              <a:t>? 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668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163773"/>
            <a:ext cx="11321143" cy="1316684"/>
          </a:xfrm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marL="231775" indent="-231775"/>
            <a:br>
              <a:rPr lang="en-US" b="1" dirty="0">
                <a:solidFill>
                  <a:srgbClr val="FF0000"/>
                </a:solidFill>
                <a:latin typeface="+mn-lt"/>
              </a:rPr>
            </a:br>
            <a:r>
              <a:rPr lang="en-US" b="1" dirty="0">
                <a:solidFill>
                  <a:srgbClr val="FF0000"/>
                </a:solidFill>
                <a:latin typeface="+mn-lt"/>
              </a:rPr>
              <a:t>Big Idea #4: </a:t>
            </a:r>
            <a:r>
              <a:rPr lang="en-US" b="1" u="sng" dirty="0">
                <a:latin typeface="+mn-lt"/>
              </a:rPr>
              <a:t>find a mentor</a:t>
            </a:r>
            <a:r>
              <a:rPr lang="en-US" b="1" dirty="0">
                <a:latin typeface="+mn-lt"/>
              </a:rPr>
              <a:t>!</a:t>
            </a:r>
            <a:r>
              <a:rPr lang="en-US" b="1" i="1" dirty="0">
                <a:latin typeface="+mn-lt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+mn-lt"/>
              </a:rPr>
              <a:t>…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who can help 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you?</a:t>
            </a:r>
            <a:br>
              <a:rPr lang="en-US" sz="4000" b="1" dirty="0">
                <a:solidFill>
                  <a:srgbClr val="FF0000"/>
                </a:solidFill>
                <a:latin typeface="+mn-lt"/>
              </a:rPr>
            </a:br>
            <a:r>
              <a:rPr lang="en-US" sz="3600" b="1" dirty="0">
                <a:latin typeface="+mn-lt"/>
              </a:rPr>
              <a:t>Life is about relationships, and successful people network!</a:t>
            </a:r>
            <a:br>
              <a:rPr lang="en-US" dirty="0"/>
            </a:br>
            <a:r>
              <a:rPr lang="en-US" b="1" i="1" dirty="0"/>
              <a:t>                                                       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9943" y="1582057"/>
            <a:ext cx="11321143" cy="4949372"/>
          </a:xfrm>
          <a:solidFill>
            <a:schemeClr val="bg1"/>
          </a:solidFill>
          <a:ln w="76200">
            <a:solidFill>
              <a:srgbClr val="92D050"/>
            </a:solidFill>
          </a:ln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9600" b="1" dirty="0">
                <a:solidFill>
                  <a:srgbClr val="002060"/>
                </a:solidFill>
              </a:rPr>
              <a:t>You must complete a Job Shadow or Career Interview in order to Graduate!</a:t>
            </a:r>
          </a:p>
          <a:p>
            <a:pPr marL="457200" lvl="1" indent="341313">
              <a:buNone/>
            </a:pPr>
            <a:br>
              <a:rPr lang="en-US" sz="8800" dirty="0"/>
            </a:br>
            <a:br>
              <a:rPr lang="en-US" sz="8800" dirty="0"/>
            </a:br>
            <a:endParaRPr lang="en-US" sz="8800" dirty="0"/>
          </a:p>
        </p:txBody>
      </p:sp>
      <p:sp>
        <p:nvSpPr>
          <p:cNvPr id="9" name="5-Point Star 8"/>
          <p:cNvSpPr/>
          <p:nvPr/>
        </p:nvSpPr>
        <p:spPr>
          <a:xfrm>
            <a:off x="680483" y="5544459"/>
            <a:ext cx="495174" cy="508000"/>
          </a:xfrm>
          <a:prstGeom prst="star5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pic>
        <p:nvPicPr>
          <p:cNvPr id="10" name="Picture 9" descr="tikz pgf - Idea-lamp box in beamer - TeX - LaTeX Stack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294" y="1780919"/>
            <a:ext cx="896511" cy="89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2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13" y="201351"/>
            <a:ext cx="10515600" cy="999651"/>
          </a:xfrm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</a:rPr>
              <a:t>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1296537"/>
            <a:ext cx="11218460" cy="5404513"/>
          </a:xfrm>
          <a:ln w="38100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100" b="1" dirty="0">
              <a:solidFill>
                <a:srgbClr val="FF0000"/>
              </a:solidFill>
            </a:endParaRPr>
          </a:p>
          <a:p>
            <a:pPr marL="2347913" indent="-2347913">
              <a:buNone/>
            </a:pPr>
            <a:r>
              <a:rPr lang="en-US" sz="4000" b="1" dirty="0">
                <a:solidFill>
                  <a:srgbClr val="FF0000"/>
                </a:solidFill>
              </a:rPr>
              <a:t>#1 October 31: Orange Forms Due</a:t>
            </a:r>
          </a:p>
          <a:p>
            <a:pPr marL="739775" indent="-274638"/>
            <a:r>
              <a:rPr lang="en-US" b="1" dirty="0"/>
              <a:t>submit your </a:t>
            </a:r>
            <a:r>
              <a:rPr lang="en-US" b="1" u="sng" dirty="0"/>
              <a:t>30 hours</a:t>
            </a:r>
            <a:r>
              <a:rPr lang="en-US" b="1" dirty="0"/>
              <a:t> of volunteer or 100 hours of Work Experience</a:t>
            </a:r>
            <a:endParaRPr lang="en-US" sz="2400" dirty="0"/>
          </a:p>
          <a:p>
            <a:pPr marL="0" indent="0">
              <a:buNone/>
            </a:pPr>
            <a:endParaRPr lang="en-US" sz="800" i="1" dirty="0"/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#2 November 12: Capstone Due</a:t>
            </a:r>
            <a:endParaRPr lang="en-US" b="1" dirty="0"/>
          </a:p>
          <a:p>
            <a:pPr indent="279400"/>
            <a:r>
              <a:rPr lang="en-US" b="1" dirty="0"/>
              <a:t>submit your </a:t>
            </a:r>
            <a:r>
              <a:rPr lang="en-US" b="1" i="1" dirty="0"/>
              <a:t>Grad Transitions Capstone Slideshow in Google Classroom</a:t>
            </a:r>
            <a:endParaRPr lang="en-US" sz="2400" dirty="0"/>
          </a:p>
          <a:p>
            <a:pPr marL="395288" lvl="1" indent="-217488"/>
            <a:endParaRPr lang="en-US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FF0000"/>
                </a:solidFill>
              </a:rPr>
              <a:t>#3 November 25: Sign up for Capstone Presentation</a:t>
            </a:r>
          </a:p>
          <a:p>
            <a:pPr marL="457200" lvl="1" indent="0">
              <a:buNone/>
            </a:pPr>
            <a:r>
              <a:rPr lang="en-US" dirty="0"/>
              <a:t>•</a:t>
            </a:r>
            <a:r>
              <a:rPr lang="en-US" b="1" dirty="0"/>
              <a:t>you should sign up in the Career - Counselling Center</a:t>
            </a:r>
            <a:endParaRPr lang="en-US" sz="400" dirty="0"/>
          </a:p>
          <a:p>
            <a:pPr marL="0" indent="0">
              <a:buNone/>
            </a:pPr>
            <a:endParaRPr lang="en-US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FF0000"/>
                </a:solidFill>
              </a:rPr>
              <a:t>#4 December 11: Capstone Presentation Day</a:t>
            </a:r>
            <a:endParaRPr lang="en-US" sz="3800" dirty="0">
              <a:solidFill>
                <a:srgbClr val="002060"/>
              </a:solidFill>
            </a:endParaRPr>
          </a:p>
          <a:p>
            <a:pPr lvl="1"/>
            <a:r>
              <a:rPr lang="en-US" sz="2900" b="1" dirty="0"/>
              <a:t>you must be able to present your Capstone project.</a:t>
            </a:r>
          </a:p>
          <a:p>
            <a:pPr marL="1778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38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2627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+mn-lt"/>
              </a:rPr>
              <a:t>PART 2</a:t>
            </a:r>
            <a:br>
              <a:rPr lang="en-US" sz="6000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CAPSTONE PRESENTATION DAY!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14" y="1567544"/>
            <a:ext cx="11350172" cy="4905827"/>
          </a:xfr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en-US" sz="900" dirty="0"/>
          </a:p>
          <a:p>
            <a:r>
              <a:rPr lang="en-US" b="1" dirty="0">
                <a:solidFill>
                  <a:srgbClr val="00B050"/>
                </a:solidFill>
              </a:rPr>
              <a:t>WHEN: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u="sng" dirty="0"/>
              <a:t>Wednesday, December 11th</a:t>
            </a:r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WHERE: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12:30-3:30 KSS GYM </a:t>
            </a:r>
            <a:r>
              <a:rPr lang="en-US" b="1" dirty="0"/>
              <a:t>*you will be given a 15 minute time slot</a:t>
            </a:r>
            <a:endParaRPr lang="en-US" dirty="0"/>
          </a:p>
          <a:p>
            <a:pPr marL="231775" indent="-231775"/>
            <a:r>
              <a:rPr lang="en-US" b="1" dirty="0">
                <a:solidFill>
                  <a:srgbClr val="00B050"/>
                </a:solidFill>
              </a:rPr>
              <a:t>ATTIRE: </a:t>
            </a:r>
            <a:r>
              <a:rPr lang="en-US" dirty="0"/>
              <a:t>dress</a:t>
            </a:r>
            <a:r>
              <a:rPr lang="en-US" b="1" dirty="0"/>
              <a:t> </a:t>
            </a:r>
            <a:r>
              <a:rPr lang="en-US" dirty="0"/>
              <a:t>Business/business casual. Be clean, tidy, neat. No ripped       jeans, hats, graphic t-shirts. Collared shirts, business appropriate dress/skirt lengths, necklines.</a:t>
            </a:r>
          </a:p>
          <a:p>
            <a:r>
              <a:rPr lang="en-US" b="1" dirty="0">
                <a:solidFill>
                  <a:srgbClr val="00B050"/>
                </a:solidFill>
              </a:rPr>
              <a:t>FORMAT: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You be given a 15 minute appointment time well ahead of Capstone Day.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002060"/>
                </a:solidFill>
              </a:rPr>
              <a:t>* arrive 20 min before your appointment time.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	* go straight to check in desk at the front of the MPR.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1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262742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+mn-lt"/>
              </a:rPr>
              <a:t>PART 2 -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CAPSTONE PRESENTATION DAY!</a:t>
            </a:r>
            <a:endParaRPr lang="en-US" dirty="0">
              <a:latin typeface="+mn-lt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0780EF3-0D9E-4041-858B-231F3E151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403"/>
          <a:stretch/>
        </p:blipFill>
        <p:spPr>
          <a:xfrm>
            <a:off x="3446585" y="1157919"/>
            <a:ext cx="4740812" cy="559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66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173" y="365125"/>
            <a:ext cx="10515600" cy="1325563"/>
          </a:xfrm>
          <a:solidFill>
            <a:srgbClr val="FF0000"/>
          </a:solidFill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1: Presenting your </a:t>
            </a:r>
            <a:r>
              <a:rPr lang="en-US" b="1" u="sng" dirty="0"/>
              <a:t>LEARNING STORY</a:t>
            </a:r>
            <a:r>
              <a:rPr lang="en-US" b="1" dirty="0"/>
              <a:t>…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258" y="1883681"/>
            <a:ext cx="10515600" cy="4670709"/>
          </a:xfrm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/>
              <a:t>You can document your story in written, audio, visual, or video format on your </a:t>
            </a:r>
            <a:r>
              <a:rPr lang="en-US" dirty="0" err="1"/>
              <a:t>ePortfolio</a:t>
            </a:r>
            <a:r>
              <a:rPr lang="en-US" dirty="0"/>
              <a:t>.</a:t>
            </a:r>
          </a:p>
          <a:p>
            <a:r>
              <a:rPr lang="en-US" dirty="0"/>
              <a:t>Evaluate and include relevant images/videos to support your story.</a:t>
            </a:r>
          </a:p>
          <a:p>
            <a:r>
              <a:rPr lang="en-US" b="1" dirty="0"/>
              <a:t>Bring at least one </a:t>
            </a:r>
            <a:r>
              <a:rPr lang="en-US" b="1" u="sng" dirty="0">
                <a:solidFill>
                  <a:srgbClr val="FF0000"/>
                </a:solidFill>
              </a:rPr>
              <a:t>artifact</a:t>
            </a:r>
            <a:r>
              <a:rPr lang="en-US" b="1" dirty="0"/>
              <a:t> to share: </a:t>
            </a:r>
            <a:r>
              <a:rPr lang="en-US" dirty="0"/>
              <a:t>a blog, a song, a project, a piece of art, paper, artifacts from a sport or activity. </a:t>
            </a:r>
            <a:r>
              <a:rPr lang="en-US" dirty="0">
                <a:solidFill>
                  <a:srgbClr val="002060"/>
                </a:solidFill>
              </a:rPr>
              <a:t> Anything that has meaning for you and that you can explain how it has impacted you.</a:t>
            </a:r>
            <a:r>
              <a:rPr lang="en-US" dirty="0"/>
              <a:t>  The artifact may be a "more literal representation of an accomplishment" or a "metaphor for your learning journey".</a:t>
            </a:r>
          </a:p>
          <a:p>
            <a:pPr marL="860425" lvl="0" indent="-860425">
              <a:buNone/>
            </a:pPr>
            <a:r>
              <a:rPr lang="en-US" dirty="0"/>
              <a:t>      </a:t>
            </a:r>
            <a:r>
              <a:rPr lang="en-US" sz="2400" dirty="0"/>
              <a:t>*The artifact is not as important as your explanation of how it is relevant to your story (artifacts are not mandatory).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49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954" y="404949"/>
            <a:ext cx="10968446" cy="5088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US" sz="66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who you are</a:t>
            </a:r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1" algn="ctr">
              <a:spcBef>
                <a:spcPts val="0"/>
              </a:spcBef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CAN YOU IDENTIFY AS </a:t>
            </a: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THINGS YOU’VE DONE </a:t>
            </a:r>
            <a:r>
              <a:rPr lang="en-US" sz="3600" dirty="0">
                <a:solidFill>
                  <a:srgbClr val="55555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EXPERIENCES YOU’VE HAD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HELP SHAPE YOU AND CREATE YOUR PATH?</a:t>
            </a:r>
          </a:p>
          <a:p>
            <a:pPr lvl="1" algn="ctr">
              <a:lnSpc>
                <a:spcPts val="4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US" sz="4800" dirty="0">
                <a:solidFill>
                  <a:srgbClr val="00B0F0"/>
                </a:solidFill>
              </a:rPr>
              <a:t>…which learning experiences have been most meaningful for you? </a:t>
            </a:r>
          </a:p>
          <a:p>
            <a:pPr lvl="1" algn="ctr"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en-US" sz="3200" dirty="0"/>
              <a:t>*you will enjoy completing this project in your English 12 class.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3955" y="404948"/>
            <a:ext cx="11084560" cy="5908765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28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9" y="1320474"/>
            <a:ext cx="11834947" cy="5048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DO: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Find a few significant moments you want to focus on (a.k.a. “Turning Points” in your life)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Elaborate on these moments and get into the details – EXPLAIN how this event has influenced you!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Explain the process of change before, during, and after the chosen events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070" y="311062"/>
            <a:ext cx="11834946" cy="830997"/>
          </a:xfrm>
          <a:prstGeom prst="rect">
            <a:avLst/>
          </a:prstGeom>
          <a:solidFill>
            <a:srgbClr val="FF0000"/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4800" b="1" dirty="0"/>
              <a:t>Big Idea #1: </a:t>
            </a:r>
            <a:r>
              <a:rPr lang="en-US" sz="4800" dirty="0"/>
              <a:t>Your Learning Story…….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069" y="311062"/>
            <a:ext cx="11834947" cy="618117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4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222070"/>
            <a:ext cx="11469189" cy="1123404"/>
          </a:xfrm>
          <a:solidFill>
            <a:srgbClr val="FF0000"/>
          </a:solidFill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US" sz="5300" b="1" dirty="0">
                <a:latin typeface="+mn-lt"/>
              </a:rPr>
              <a:t>Big Idea #1: </a:t>
            </a:r>
            <a:r>
              <a:rPr lang="en-US" sz="5300" dirty="0">
                <a:latin typeface="+mn-lt"/>
              </a:rPr>
              <a:t>Your Learning Story…….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466167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US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DON’T:</a:t>
            </a:r>
            <a:r>
              <a:rPr lang="en-US" sz="3600" dirty="0">
                <a:solidFill>
                  <a:srgbClr val="55555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List off every family member you’re aware of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List every friend you’ve ever made in your life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List every place/school you’ve been to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Talk about an event that has no relation/influence on your future career path decisions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365760" y="222070"/>
            <a:ext cx="11469189" cy="630936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9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609" y="269693"/>
            <a:ext cx="10785764" cy="6340197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 Capstone…</a:t>
            </a:r>
          </a:p>
          <a:p>
            <a:pPr algn="ctr"/>
            <a:endParaRPr lang="en-US" sz="14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…an opportunity for you to share and reflect on who you are in the process of becoming as you transition from high school.  </a:t>
            </a:r>
          </a:p>
          <a:p>
            <a:endParaRPr lang="en-US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You will demonstrate that you are ready to graduate by sharing your </a:t>
            </a:r>
            <a:r>
              <a:rPr lang="en-US" sz="28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most meaningful learning experiences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, showcasing the </a:t>
            </a:r>
            <a:r>
              <a:rPr lang="en-US" sz="2800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skills and knowledge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that you have acquired, and articulating how these skills will inform your </a:t>
            </a:r>
            <a:r>
              <a:rPr lang="en-US" sz="2800" u="sng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career pathway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as you transition from high school.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Part of your journey will include working with a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mentor(s)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 to help guide you through your career life exploration in preparation for the Capstone.</a:t>
            </a:r>
          </a:p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9414287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2: Presenting your </a:t>
            </a:r>
            <a:r>
              <a:rPr lang="en-US" b="1" u="sng" dirty="0"/>
              <a:t>SKILLS SHOWCASE</a:t>
            </a:r>
            <a:r>
              <a:rPr lang="en-US" b="1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591" y="1825625"/>
            <a:ext cx="10515600" cy="4351338"/>
          </a:xfrm>
          <a:ln w="76200">
            <a:solidFill>
              <a:srgbClr val="92D050"/>
            </a:solidFill>
          </a:ln>
        </p:spPr>
        <p:txBody>
          <a:bodyPr>
            <a:normAutofit fontScale="92500"/>
          </a:bodyPr>
          <a:lstStyle/>
          <a:p>
            <a:endParaRPr lang="en-US" sz="3600" dirty="0"/>
          </a:p>
          <a:p>
            <a:r>
              <a:rPr lang="en-US" sz="3600" dirty="0"/>
              <a:t>within your conversation, be ready to connect your specific and transferable skills to your possible career paths. </a:t>
            </a:r>
          </a:p>
          <a:p>
            <a:pPr marL="0" indent="0">
              <a:buNone/>
            </a:pPr>
            <a:r>
              <a:rPr lang="en-US" sz="3600" dirty="0"/>
              <a:t>       ….</a:t>
            </a:r>
            <a:r>
              <a:rPr lang="en-US" sz="3600" u="sng" dirty="0"/>
              <a:t>explain how they relate to the directions you can go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endParaRPr lang="en-US" sz="3600" dirty="0"/>
          </a:p>
          <a:p>
            <a:pPr marL="231775" indent="-231775">
              <a:buNone/>
            </a:pPr>
            <a:r>
              <a:rPr lang="en-US" sz="3600" dirty="0"/>
              <a:t>*you can use any strategy you like… discussion, video, photos, props… you can involve </a:t>
            </a:r>
            <a:r>
              <a:rPr lang="en-US" sz="3600" dirty="0">
                <a:solidFill>
                  <a:srgbClr val="FF0000"/>
                </a:solidFill>
              </a:rPr>
              <a:t>ARTIFACTS</a:t>
            </a:r>
            <a:r>
              <a:rPr lang="en-US" sz="3600" dirty="0"/>
              <a:t> here as well.</a:t>
            </a:r>
          </a:p>
        </p:txBody>
      </p:sp>
    </p:spTree>
    <p:extLst>
      <p:ext uri="{BB962C8B-B14F-4D97-AF65-F5344CB8AC3E}">
        <p14:creationId xmlns:p14="http://schemas.microsoft.com/office/powerpoint/2010/main" val="2766058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59307"/>
            <a:ext cx="10515600" cy="1187356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3: Presenting your </a:t>
            </a:r>
            <a:r>
              <a:rPr lang="en-US" b="1" u="sng" dirty="0"/>
              <a:t>CAREER EXPLORATION</a:t>
            </a:r>
            <a:r>
              <a:rPr lang="en-US" b="1" dirty="0"/>
              <a:t>…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16591" y="1583140"/>
            <a:ext cx="10515600" cy="4776717"/>
          </a:xfrm>
          <a:prstGeom prst="rect">
            <a:avLst/>
          </a:prstGeom>
          <a:ln w="76200">
            <a:solidFill>
              <a:srgbClr val="92D050"/>
            </a:solidFill>
          </a:ln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  <a:p>
            <a:r>
              <a:rPr lang="en-US" sz="3600" dirty="0"/>
              <a:t>Clearly describe how you will begin your journey after high school, and once your career search begins.</a:t>
            </a:r>
          </a:p>
          <a:p>
            <a:r>
              <a:rPr lang="en-US" sz="3600" dirty="0"/>
              <a:t>Be able to describe the specifics of your research: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rgbClr val="002060"/>
                </a:solidFill>
              </a:rPr>
              <a:t>Potential school and program of interest.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rgbClr val="002060"/>
                </a:solidFill>
              </a:rPr>
              <a:t>specific and the types of career options that may open for you, and the lifestyle you see yourself finding.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rgbClr val="002060"/>
                </a:solidFill>
              </a:rPr>
              <a:t>Show you understand costs and budgeting for school whether you will live on your own or at home.</a:t>
            </a:r>
          </a:p>
          <a:p>
            <a:pPr marL="457200" lvl="1" indent="0">
              <a:buNone/>
            </a:pPr>
            <a:r>
              <a:rPr lang="en-US" b="1" dirty="0"/>
              <a:t>X  </a:t>
            </a:r>
            <a:r>
              <a:rPr lang="en-US" b="1" dirty="0">
                <a:solidFill>
                  <a:srgbClr val="002060"/>
                </a:solidFill>
              </a:rPr>
              <a:t>You do </a:t>
            </a:r>
            <a:r>
              <a:rPr lang="en-US" b="1" u="sng" dirty="0">
                <a:solidFill>
                  <a:srgbClr val="002060"/>
                </a:solidFill>
              </a:rPr>
              <a:t>not</a:t>
            </a:r>
            <a:r>
              <a:rPr lang="en-US" b="1" dirty="0">
                <a:solidFill>
                  <a:srgbClr val="002060"/>
                </a:solidFill>
              </a:rPr>
              <a:t> bring proof of your 30 volunteer/Work Experience to Capstone.       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Log those hours in the career </a:t>
            </a:r>
            <a:r>
              <a:rPr lang="en-US" b="1" dirty="0" err="1">
                <a:solidFill>
                  <a:srgbClr val="002060"/>
                </a:solidFill>
              </a:rPr>
              <a:t>centre</a:t>
            </a:r>
            <a:r>
              <a:rPr lang="en-US" b="1" dirty="0">
                <a:solidFill>
                  <a:srgbClr val="002060"/>
                </a:solidFill>
              </a:rPr>
              <a:t> BEFORE the capstone date.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600" dirty="0"/>
              <a:t>You can present this piece by your method of choice, but it may be wise to bring notes to refer to.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1870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24206" y="1517715"/>
            <a:ext cx="11472421" cy="5080977"/>
          </a:xfrm>
          <a:prstGeom prst="rect">
            <a:avLst/>
          </a:prstGeom>
          <a:ln w="76200">
            <a:solidFill>
              <a:srgbClr val="92D050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Describe your mentorship - 2 options:</a:t>
            </a:r>
          </a:p>
          <a:p>
            <a:pPr marL="0" indent="0">
              <a:buNone/>
            </a:pPr>
            <a:endParaRPr lang="en-US" sz="900" dirty="0"/>
          </a:p>
          <a:p>
            <a:pPr marL="742950" indent="-742950">
              <a:buAutoNum type="arabicPeriod"/>
            </a:pPr>
            <a:r>
              <a:rPr lang="en-US" sz="3600" dirty="0"/>
              <a:t>Discuss your Job Shadow or Career Interview</a:t>
            </a:r>
          </a:p>
          <a:p>
            <a:pPr marL="742950" indent="-742950">
              <a:buAutoNum type="arabicPeriod"/>
            </a:pPr>
            <a:r>
              <a:rPr lang="en-US" sz="3600" dirty="0"/>
              <a:t>Discuss any other Mentorship relationships you may have.</a:t>
            </a:r>
          </a:p>
          <a:p>
            <a:pPr marL="573088" indent="-177800"/>
            <a:r>
              <a:rPr lang="en-US" sz="2600" dirty="0"/>
              <a:t>Who did you choose as mentor(s)?</a:t>
            </a:r>
          </a:p>
          <a:p>
            <a:pPr marL="573088" indent="-177800"/>
            <a:r>
              <a:rPr lang="en-US" sz="2600" dirty="0"/>
              <a:t>What questions did you have for your mentor(s)?</a:t>
            </a:r>
          </a:p>
          <a:p>
            <a:pPr marL="573088" indent="-177800"/>
            <a:r>
              <a:rPr lang="en-US" sz="2600" dirty="0"/>
              <a:t>How did you employ your network to find the mentor(s)?</a:t>
            </a:r>
          </a:p>
          <a:p>
            <a:pPr marL="573088" indent="-177800"/>
            <a:r>
              <a:rPr lang="en-US" sz="2600" dirty="0"/>
              <a:t>Describe the nature of the mentor/student relationship.</a:t>
            </a:r>
          </a:p>
          <a:p>
            <a:pPr marL="573088" indent="-177800"/>
            <a:r>
              <a:rPr lang="en-US" sz="2600" dirty="0"/>
              <a:t>Reflect on your learning and how you benefitted from the mentorship.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59307"/>
            <a:ext cx="10515600" cy="1187356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4: Presenting your </a:t>
            </a:r>
            <a:r>
              <a:rPr lang="en-US" b="1" u="sng" dirty="0"/>
              <a:t>MENTORSHIP PIECE</a:t>
            </a:r>
            <a:r>
              <a:rPr lang="en-US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6564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0230" y="551542"/>
            <a:ext cx="10827656" cy="5747657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Capstone is a requirement for Career-Life Connections and for Graduation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LETTER GRADES WILL BE AWARDED FOLLOWING YOUR CAPSTONE PRESENTATION, AND 4 CREDITS WILL BE ALLOTTED FOR 2020 GRADS!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22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2158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Capstone Structure: 2 Parts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660" y="365125"/>
            <a:ext cx="11740485" cy="6363221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541989" y="1537854"/>
            <a:ext cx="5333998" cy="50949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vert="horz" wrap="square" lIns="91440" tIns="45720" rIns="91440" bIns="45720" rtlCol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4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1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PERSONALIZED LEARNING MAP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>
                <a:tab pos="2057400" algn="l"/>
              </a:tabLst>
            </a:pPr>
            <a:r>
              <a:rPr lang="en-US" sz="2800" b="1" u="sng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‘Big Ideas’ ar</a:t>
            </a:r>
            <a:r>
              <a:rPr lang="en-US" sz="28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Due: Nov. 12th</a:t>
            </a:r>
            <a:endParaRPr lang="en-US" sz="2800" b="1" u="sng" kern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>
                <a:tab pos="2057400" algn="l"/>
              </a:tabLst>
            </a:pPr>
            <a:endParaRPr lang="en-US" sz="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9775" marR="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228600" algn="l"/>
                <a:tab pos="20574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Story</a:t>
            </a:r>
          </a:p>
          <a:p>
            <a:pPr marL="290512">
              <a:lnSpc>
                <a:spcPct val="90000"/>
              </a:lnSpc>
              <a:tabLst>
                <a:tab pos="228600" algn="l"/>
                <a:tab pos="2057400" algn="l"/>
              </a:tabLst>
            </a:pPr>
            <a:r>
              <a:rPr lang="en-US" sz="2800" dirty="0">
                <a:solidFill>
                  <a:srgbClr val="002060"/>
                </a:solidFill>
                <a:ea typeface="Times New Roman" panose="02020603050405020304" pitchFamily="18" charset="0"/>
              </a:rPr>
              <a:t>* summary</a:t>
            </a:r>
            <a:endParaRPr lang="en-US" sz="28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3888" marR="0" indent="-3333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20574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Skills Showcase Summary</a:t>
            </a:r>
          </a:p>
          <a:p>
            <a:pPr marL="623888" indent="-333375">
              <a:lnSpc>
                <a:spcPct val="90000"/>
              </a:lnSpc>
              <a:buFontTx/>
              <a:buAutoNum type="arabicPeriod"/>
              <a:tabLst>
                <a:tab pos="2057400" algn="l"/>
              </a:tabLst>
            </a:pPr>
            <a:r>
              <a:rPr lang="en-US" sz="2800" dirty="0">
                <a:solidFill>
                  <a:srgbClr val="002060"/>
                </a:solidFill>
                <a:ea typeface="Times New Roman" panose="02020603050405020304" pitchFamily="18" charset="0"/>
              </a:rPr>
              <a:t>* summary</a:t>
            </a:r>
            <a:endParaRPr lang="en-US" sz="28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9775" marR="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228600" algn="l"/>
                <a:tab pos="20574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Career Exploration &amp; Pathway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9775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2057400" algn="l"/>
              </a:tabLst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*30 hours volunteer/Career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Expl’n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39775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2057400" algn="l"/>
              </a:tabLst>
            </a:pPr>
            <a:r>
              <a:rPr lang="en-US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* PSI completion</a:t>
            </a:r>
          </a:p>
          <a:p>
            <a:pPr marL="739775" marR="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2057400" algn="l"/>
              </a:tabLs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Mentorship Experience</a:t>
            </a:r>
          </a:p>
          <a:p>
            <a:pPr marL="747712" indent="-4572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228600" algn="l"/>
                <a:tab pos="2057400" algn="l"/>
              </a:tabLst>
            </a:pPr>
            <a:r>
              <a:rPr lang="en-US" sz="2800" dirty="0">
                <a:solidFill>
                  <a:srgbClr val="002060"/>
                </a:solidFill>
                <a:ea typeface="Times New Roman" panose="02020603050405020304" pitchFamily="18" charset="0"/>
              </a:rPr>
              <a:t>Job Shadow/Career Interview</a:t>
            </a:r>
          </a:p>
          <a:p>
            <a:pPr marL="739775" marR="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2057400" algn="l"/>
              </a:tabLs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35911" y="1520071"/>
            <a:ext cx="5590309" cy="5112740"/>
          </a:xfr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PART 2</a:t>
            </a:r>
          </a:p>
          <a:p>
            <a:pPr marL="0" indent="0" algn="ctr">
              <a:buNone/>
            </a:pPr>
            <a:r>
              <a:rPr lang="en-US" sz="3200" b="1" dirty="0"/>
              <a:t>FORMAL PRESENTATION AND PROFESSIONAL CONVERSATION</a:t>
            </a:r>
          </a:p>
          <a:p>
            <a:pPr marL="0" indent="0" algn="ctr">
              <a:buNone/>
            </a:pPr>
            <a:endParaRPr lang="en-US" sz="100" dirty="0"/>
          </a:p>
          <a:p>
            <a:pPr marL="0" indent="0" algn="ctr">
              <a:buNone/>
            </a:pPr>
            <a:r>
              <a:rPr lang="en-US" sz="4000" u="sng" dirty="0"/>
              <a:t>Wednesday, December 11</a:t>
            </a:r>
          </a:p>
          <a:p>
            <a:pPr marL="0" indent="0" algn="ctr">
              <a:buNone/>
            </a:pPr>
            <a:r>
              <a:rPr lang="en-US" dirty="0"/>
              <a:t>12:30-3:30</a:t>
            </a:r>
          </a:p>
          <a:p>
            <a:pPr marL="0" indent="0" algn="ctr">
              <a:buNone/>
            </a:pPr>
            <a:r>
              <a:rPr lang="en-US" dirty="0"/>
              <a:t>KSS GYM</a:t>
            </a:r>
          </a:p>
          <a:p>
            <a:pPr marL="0" indent="0" algn="ctr">
              <a:buNone/>
            </a:pPr>
            <a:r>
              <a:rPr lang="en-US" dirty="0"/>
              <a:t>*you will be assigned a 15min time block</a:t>
            </a:r>
          </a:p>
        </p:txBody>
      </p:sp>
    </p:spTree>
    <p:extLst>
      <p:ext uri="{BB962C8B-B14F-4D97-AF65-F5344CB8AC3E}">
        <p14:creationId xmlns:p14="http://schemas.microsoft.com/office/powerpoint/2010/main" val="2663257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496"/>
            <a:ext cx="10515600" cy="1325563"/>
          </a:xfrm>
          <a:solidFill>
            <a:schemeClr val="accent2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marL="7024688" indent="-7024688"/>
            <a:r>
              <a:rPr lang="en-US" b="1" dirty="0">
                <a:solidFill>
                  <a:srgbClr val="002060"/>
                </a:solidFill>
              </a:rPr>
              <a:t>CHECK-IN DATES    </a:t>
            </a:r>
            <a:r>
              <a:rPr lang="en-US" sz="3200" b="1" dirty="0"/>
              <a:t>…get your </a:t>
            </a:r>
            <a:r>
              <a:rPr lang="en-US" sz="3200" b="1" u="sng" dirty="0"/>
              <a:t>progress report forms </a:t>
            </a:r>
            <a:r>
              <a:rPr lang="en-US" sz="3200" b="1" dirty="0"/>
              <a:t>from the Career Centre.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996"/>
            <a:ext cx="10515600" cy="4820835"/>
          </a:xfr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#1 Oct. 31 CHECK-IN: </a:t>
            </a:r>
            <a:r>
              <a:rPr lang="en-US" dirty="0">
                <a:solidFill>
                  <a:srgbClr val="FF0000"/>
                </a:solidFill>
              </a:rPr>
              <a:t>forms now available for pickup in the career center.</a:t>
            </a:r>
          </a:p>
          <a:p>
            <a:pPr lvl="1"/>
            <a:r>
              <a:rPr lang="en-US" dirty="0"/>
              <a:t>30 hour Volunteer/100 Work Experience Due.</a:t>
            </a:r>
          </a:p>
          <a:p>
            <a:pPr lvl="1"/>
            <a:r>
              <a:rPr lang="en-US" dirty="0"/>
              <a:t>mentorship piece progress report – you must have a Job Shadow/Career Interview to graduate!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#2 Nov. 12 Grad Transitions Due</a:t>
            </a:r>
          </a:p>
          <a:p>
            <a:pPr lvl="1"/>
            <a:r>
              <a:rPr lang="en-US" dirty="0"/>
              <a:t>Your Grad Transitions Slideshow must be complete!</a:t>
            </a:r>
          </a:p>
          <a:p>
            <a:pPr lvl="1"/>
            <a:r>
              <a:rPr lang="en-US" dirty="0"/>
              <a:t>Outline of your plan for your learning story and artifact</a:t>
            </a:r>
          </a:p>
          <a:p>
            <a:pPr lvl="1"/>
            <a:r>
              <a:rPr lang="en-US" dirty="0"/>
              <a:t>Outline of your plan for your skills showcase.</a:t>
            </a:r>
          </a:p>
          <a:p>
            <a:pPr lvl="1"/>
            <a:r>
              <a:rPr lang="en-US" dirty="0"/>
              <a:t>Outline your research of a potential career pathway.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#3 Dec. 11 Capstone Presentation</a:t>
            </a:r>
          </a:p>
          <a:p>
            <a:pPr lvl="1"/>
            <a:r>
              <a:rPr lang="en-US" dirty="0"/>
              <a:t> final check-in for all four pieces. </a:t>
            </a:r>
          </a:p>
          <a:p>
            <a:pPr lvl="1"/>
            <a:r>
              <a:rPr lang="en-US" dirty="0"/>
              <a:t>You </a:t>
            </a:r>
            <a:r>
              <a:rPr lang="en-US" dirty="0" err="1"/>
              <a:t>muyst</a:t>
            </a:r>
            <a:r>
              <a:rPr lang="en-US" dirty="0"/>
              <a:t> be able to outline exactly how you plan to present Capstone project.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1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2627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+mn-lt"/>
              </a:rPr>
              <a:t>PART 1</a:t>
            </a:r>
            <a:br>
              <a:rPr lang="en-US" sz="6000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CAPSTONE ASSIGNMENTS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14" y="1567544"/>
            <a:ext cx="11350172" cy="4905827"/>
          </a:xfr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en-US" sz="900" dirty="0"/>
          </a:p>
          <a:p>
            <a:r>
              <a:rPr lang="en-US" b="1" dirty="0">
                <a:solidFill>
                  <a:srgbClr val="00B050"/>
                </a:solidFill>
              </a:rPr>
              <a:t>WHAT: </a:t>
            </a:r>
            <a:r>
              <a:rPr lang="en-US" dirty="0"/>
              <a:t>Completed Capstone Assignments mandatory for Graduation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WHEN: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u="sng" dirty="0"/>
              <a:t>Tuesday, November 12</a:t>
            </a:r>
            <a:r>
              <a:rPr lang="en-US" u="sng" baseline="30000" dirty="0"/>
              <a:t>th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b="1" dirty="0">
                <a:solidFill>
                  <a:srgbClr val="00B050"/>
                </a:solidFill>
              </a:rPr>
              <a:t>FORMAT: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Capstone Google Slide Show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WHERE: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Google Classroom</a:t>
            </a:r>
          </a:p>
        </p:txBody>
      </p:sp>
    </p:spTree>
    <p:extLst>
      <p:ext uri="{BB962C8B-B14F-4D97-AF65-F5344CB8AC3E}">
        <p14:creationId xmlns:p14="http://schemas.microsoft.com/office/powerpoint/2010/main" val="410171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806"/>
            <a:ext cx="10515600" cy="1262742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+mn-lt"/>
              </a:rPr>
              <a:t>PART 1 -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CAPSTONE ASSIGNMENTS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19" y="1129262"/>
            <a:ext cx="5092506" cy="5554566"/>
          </a:xfr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346DF9-7077-46A2-9866-8684B2D514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88"/>
          <a:stretch/>
        </p:blipFill>
        <p:spPr>
          <a:xfrm>
            <a:off x="3960726" y="1222793"/>
            <a:ext cx="4270547" cy="527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4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1171" y="319017"/>
            <a:ext cx="9144000" cy="944184"/>
          </a:xfrm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COMPLETE YOUR PSI FORM!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104" y="1501255"/>
            <a:ext cx="10536071" cy="1937982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If you attend to attend a post secondary school following graduation, you MUST apply to </a:t>
            </a:r>
            <a:r>
              <a:rPr lang="en-US" b="1" dirty="0">
                <a:solidFill>
                  <a:srgbClr val="002060"/>
                </a:solidFill>
              </a:rPr>
              <a:t>Student Transcript Services </a:t>
            </a:r>
            <a:r>
              <a:rPr lang="en-US" b="1" dirty="0"/>
              <a:t>to release your transcripts to post-secondary institutions. 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109538" algn="l"/>
              </a:tabLst>
            </a:pPr>
            <a:r>
              <a:rPr lang="en-US" dirty="0"/>
              <a:t>Start by creating a </a:t>
            </a:r>
            <a:r>
              <a:rPr lang="en-US" dirty="0" err="1"/>
              <a:t>BCeID</a:t>
            </a:r>
            <a:r>
              <a:rPr lang="en-US" dirty="0"/>
              <a:t> using the link on the KSS website under Career Programs… ‘CAPSTONE Home’. </a:t>
            </a:r>
            <a:r>
              <a:rPr lang="en-US" b="1" dirty="0">
                <a:solidFill>
                  <a:srgbClr val="002060"/>
                </a:solidFill>
              </a:rPr>
              <a:t>*NOTE: </a:t>
            </a:r>
            <a:r>
              <a:rPr lang="en-US" dirty="0">
                <a:solidFill>
                  <a:srgbClr val="002060"/>
                </a:solidFill>
              </a:rPr>
              <a:t>you will need your PEN from your report card. </a:t>
            </a:r>
          </a:p>
          <a:p>
            <a:pPr marL="342900" indent="-55563">
              <a:buFont typeface="Wingdings" panose="05000000000000000000" pitchFamily="2" charset="2"/>
              <a:buChar char="Ø"/>
              <a:tabLst>
                <a:tab pos="231775" algn="l"/>
              </a:tabLst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83139" y="3330054"/>
            <a:ext cx="7929351" cy="341194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859" y="3677291"/>
            <a:ext cx="4698994" cy="29479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416" y="3626609"/>
            <a:ext cx="18764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2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65" y="116115"/>
            <a:ext cx="11751978" cy="1938300"/>
          </a:xfrm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1023938" indent="-1023938" algn="ctr"/>
            <a:r>
              <a:rPr lang="en-US" b="1" dirty="0">
                <a:solidFill>
                  <a:srgbClr val="FF0000"/>
                </a:solidFill>
                <a:latin typeface="+mn-lt"/>
              </a:rPr>
              <a:t>Big Idea #1: </a:t>
            </a:r>
            <a:r>
              <a:rPr lang="en-US" sz="4400" b="1" dirty="0">
                <a:latin typeface="+mn-lt"/>
              </a:rPr>
              <a:t>Your Learning Story    </a:t>
            </a:r>
            <a:r>
              <a:rPr lang="en-US" sz="3600" dirty="0">
                <a:latin typeface="+mn-lt"/>
              </a:rPr>
              <a:t>…</a:t>
            </a:r>
            <a:r>
              <a:rPr lang="en-US" sz="3600" b="1" u="sng" dirty="0">
                <a:solidFill>
                  <a:srgbClr val="FF0000"/>
                </a:solidFill>
                <a:latin typeface="+mn-lt"/>
              </a:rPr>
              <a:t>who are you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?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solidFill>
                  <a:schemeClr val="tx1"/>
                </a:solidFill>
                <a:latin typeface="+mn-lt"/>
              </a:rPr>
              <a:t>…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Career life decisions are influenced by your interests,                         accomplishments, passions, goals, and challenges.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08" y="2396129"/>
            <a:ext cx="11045735" cy="2582104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en-US" sz="7000" dirty="0"/>
          </a:p>
          <a:p>
            <a:r>
              <a:rPr lang="en-US" sz="11200" dirty="0"/>
              <a:t>You are made up of millions of unique experiences and moments that shape the person you become.  </a:t>
            </a:r>
          </a:p>
          <a:p>
            <a:r>
              <a:rPr lang="en-US" sz="11200" dirty="0"/>
              <a:t> Stories are how we make sense of our lives.  You will create a learning story that </a:t>
            </a:r>
            <a:r>
              <a:rPr lang="en-US" sz="11200" u="sng" dirty="0"/>
              <a:t>showcases who you are at this point in your life</a:t>
            </a:r>
            <a:r>
              <a:rPr lang="en-US" sz="11200" dirty="0"/>
              <a:t>. </a:t>
            </a:r>
          </a:p>
          <a:p>
            <a:r>
              <a:rPr lang="en-US" sz="11200" dirty="0"/>
              <a:t>You can share your interests, accomplishments, passions, goals, or even challenges. </a:t>
            </a:r>
            <a:br>
              <a:rPr lang="en-US" sz="4400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0208" y="5152571"/>
            <a:ext cx="11045734" cy="156028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      </a:t>
            </a:r>
            <a:r>
              <a:rPr lang="en-US" sz="2800" b="1" dirty="0">
                <a:solidFill>
                  <a:srgbClr val="FF0000"/>
                </a:solidFill>
              </a:rPr>
              <a:t>The goal of this story is to demonstrate that you </a:t>
            </a:r>
            <a:r>
              <a:rPr lang="en-US" sz="2800" b="1" u="sng" dirty="0">
                <a:solidFill>
                  <a:srgbClr val="FF0000"/>
                </a:solidFill>
              </a:rPr>
              <a:t>know who are as a person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600" b="1" dirty="0">
                <a:solidFill>
                  <a:srgbClr val="FF0000"/>
                </a:solidFill>
              </a:rPr>
              <a:t>as this will influence your choices as you transition from high school.</a:t>
            </a:r>
            <a:endParaRPr lang="en-US" sz="2600" dirty="0">
              <a:solidFill>
                <a:srgbClr val="FF0000"/>
              </a:solidFill>
            </a:endParaRP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1706" y="5494285"/>
            <a:ext cx="777001" cy="65509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9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13226</TotalTime>
  <Words>1195</Words>
  <Application>Microsoft Office PowerPoint</Application>
  <PresentationFormat>Widescreen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CAPSTONE:  Application To Graduate</vt:lpstr>
      <vt:lpstr>PowerPoint Presentation</vt:lpstr>
      <vt:lpstr>PowerPoint Presentation</vt:lpstr>
      <vt:lpstr>Capstone Structure: 2 Parts</vt:lpstr>
      <vt:lpstr>CHECK-IN DATES    …get your progress report forms from the Career Centre.</vt:lpstr>
      <vt:lpstr>PART 1 CAPSTONE ASSIGNMENTS</vt:lpstr>
      <vt:lpstr>PART 1 - CAPSTONE ASSIGNMENTS</vt:lpstr>
      <vt:lpstr>COMPLETE YOUR PSI FORM!</vt:lpstr>
      <vt:lpstr>Big Idea #1: Your Learning Story    …who are you? …Career life decisions are influenced by your interests,                         accomplishments, passions, goals, and challenges.</vt:lpstr>
      <vt:lpstr>Big Idea #2: Skills Showcase                                                   …what can you do?</vt:lpstr>
      <vt:lpstr>Big Idea #3: Career Exploration and Pathway                                                   </vt:lpstr>
      <vt:lpstr> Big Idea #4: find a mentor! …who can help you? Life is about relationships, and successful people network!                                                           </vt:lpstr>
      <vt:lpstr>DEADLINES</vt:lpstr>
      <vt:lpstr>PART 2 CAPSTONE PRESENTATION DAY!</vt:lpstr>
      <vt:lpstr>PART 2 - CAPSTONE PRESENTATION DAY!</vt:lpstr>
      <vt:lpstr>1: Presenting your LEARNING STORY…</vt:lpstr>
      <vt:lpstr>PowerPoint Presentation</vt:lpstr>
      <vt:lpstr>PowerPoint Presentation</vt:lpstr>
      <vt:lpstr>Big Idea #1: Your Learning Story…….  </vt:lpstr>
      <vt:lpstr>2: Presenting your SKILLS SHOWCASE…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CAPSTONE: Application To Graduate</dc:title>
  <dc:creator>Linda Meraw</dc:creator>
  <cp:lastModifiedBy>Tony Sodaro</cp:lastModifiedBy>
  <cp:revision>132</cp:revision>
  <dcterms:created xsi:type="dcterms:W3CDTF">2019-09-11T20:45:54Z</dcterms:created>
  <dcterms:modified xsi:type="dcterms:W3CDTF">2019-10-31T20:43:52Z</dcterms:modified>
</cp:coreProperties>
</file>